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281" r:id="rId3"/>
    <p:sldId id="276" r:id="rId4"/>
    <p:sldId id="288" r:id="rId5"/>
    <p:sldId id="277" r:id="rId6"/>
    <p:sldId id="286" r:id="rId7"/>
    <p:sldId id="256" r:id="rId8"/>
    <p:sldId id="258" r:id="rId9"/>
    <p:sldId id="274" r:id="rId10"/>
    <p:sldId id="287" r:id="rId11"/>
    <p:sldId id="289" r:id="rId12"/>
    <p:sldId id="257" r:id="rId13"/>
    <p:sldId id="272" r:id="rId14"/>
    <p:sldId id="280" r:id="rId15"/>
    <p:sldId id="279" r:id="rId16"/>
    <p:sldId id="273" r:id="rId17"/>
    <p:sldId id="283" r:id="rId18"/>
    <p:sldId id="260" r:id="rId19"/>
    <p:sldId id="264" r:id="rId20"/>
    <p:sldId id="265" r:id="rId21"/>
    <p:sldId id="266" r:id="rId22"/>
    <p:sldId id="278" r:id="rId23"/>
    <p:sldId id="282" r:id="rId24"/>
    <p:sldId id="263" r:id="rId25"/>
    <p:sldId id="261" r:id="rId26"/>
    <p:sldId id="270" r:id="rId27"/>
    <p:sldId id="262" r:id="rId28"/>
    <p:sldId id="271" r:id="rId29"/>
    <p:sldId id="268" r:id="rId30"/>
    <p:sldId id="291" r:id="rId31"/>
    <p:sldId id="292" r:id="rId32"/>
    <p:sldId id="293" r:id="rId33"/>
    <p:sldId id="294" r:id="rId34"/>
    <p:sldId id="295" r:id="rId35"/>
    <p:sldId id="296" r:id="rId36"/>
    <p:sldId id="2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0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6E735-6767-4223-91D0-0D6FE3F70916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54BF4-D53D-4218-9F24-CFA3B122D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EEC6-6EB1-0BA5-2BE0-BD259C0B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D22AA-DF88-A9B1-90E8-25DB354BD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E7F5F-F832-5995-F295-A27977E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B75C-F8AF-8B81-C695-CA6AC98F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84AE-AB41-0A80-1AA0-5FA836A7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9A8F-B9FB-54EE-EF19-2DB4C673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85AA2-88FB-0B2D-A920-1F3A059D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8C7A-EBA7-B2D5-9353-E4396A2A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4F68-CA65-48E0-5D89-C67ACC03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2F26-5640-AD65-A200-5377D935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E1B7E5-F058-5486-0A2A-4388F0A6D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94323-3456-E862-A301-C21FFCD31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096E-0414-7AF4-61BB-6252DCE7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1F7E6-7AB1-B2C6-D5E3-18D0E849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A893-A387-0E61-0398-F8F806FB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D5F-4EB0-F620-2BF6-5B44E0B5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5BE9-F226-3DEF-59D8-DE5EB04B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EFC-00AA-A290-AE1D-B92602D3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C30F-060C-AC79-8DDD-2DE98963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AF4E-CE8B-6526-0FCF-4917C95A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9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3D6C-A3CA-3224-3722-FE241217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EDD4B-9BD2-EA23-54D8-98BF2E8B6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06E2-1914-0802-84A5-6798CDA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3854D-D2ED-CFEC-AFF3-A5DA4C7C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9FDB-5D0D-C551-147C-B45264BB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AAFC-3000-8435-CA62-884EC114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9DA5-C6E3-A2E2-D8D0-05E94B158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30784-9662-422E-3ACF-B7EDEA931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F893-58F1-7805-D70C-F5F34F98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29D5-99B3-FC11-61B7-E70FDE86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5C53F-A802-5C44-B6A7-937356CA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3602-6989-7756-CE4D-00C262D2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44AC5-1169-A78D-2988-86EBE07F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11594-0192-4B7B-E7FD-9C95F3117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A00FF-3347-E924-0507-DCB7BA89A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7F9CE-8ED6-BA68-499C-87A68A12E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7E2E9-AE2D-0A0E-5741-B2A2C6BF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FE7CB-7C7B-71A2-0582-64A70E6A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56FAC-137E-5220-77C2-5793D38E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A2E3-BEA1-520C-365D-3F0B2884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FDCEC-CB56-A981-F690-C6ACECCF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4AE5F-DA60-4C39-F294-2D098C6C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4C205-66AA-DBFB-6F14-61CFCD07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6965D-48D7-F8AC-3A1E-75FBFF75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8A4AE-B2D8-A1E8-F5F4-45D5084C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2A06D-1878-ECF5-ED56-50E8E342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E0A4-F80A-BECE-0492-1004D40A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37EE-F8C3-05FA-C3A8-964ACD82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64BE4-A5EE-7D2D-996A-4644BD1F5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90BA-0E94-D00F-BA71-AD1A9DC1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61214-F34C-0D5E-DC56-094AF67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EF039-F653-D57C-CE9E-9AF9D675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4566-B1C2-467A-DAF4-FF07F589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5F945-83E1-03F9-8BF0-27CAED50C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BCF49-333F-929E-12CE-0806B748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B7FC9-079B-846B-82BD-E456E270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3287-A32F-838C-11C5-788D04B9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5DF51-AEC3-7E3A-20F2-82423630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7157B-5CB8-470A-60B7-A7DBFDCD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84F8-F795-1D33-05AF-3E3C57C6D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4265-045C-00B4-DC5E-02C61C7A5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7FF1-2989-456F-8CD9-061F5D4C1D5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0D87-930C-003E-5302-89DFAF41A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C5CF-A376-6676-A296-E38295413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229A-1F37-4A61-970B-6EDE413C8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rshelden/DP2" TargetMode="External"/><Relationship Id="rId4" Type="http://schemas.openxmlformats.org/officeDocument/2006/relationships/hyperlink" Target="https://desktop.github.com/download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downloa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rhino3d.com/guides/rhinopython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3schools.com/python/default.as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veloper.rhino3d.com/api/RhinoScriptSyntax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CE67-024A-4639-E02E-DFEA409C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Advanced Design Scripting &amp; </a:t>
            </a:r>
            <a:r>
              <a:rPr lang="en-US" dirty="0" err="1"/>
              <a:t>Parametrics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8D96-004F-6DE9-F64C-3762EAB4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Introduction, Grids</a:t>
            </a:r>
          </a:p>
        </p:txBody>
      </p:sp>
    </p:spTree>
    <p:extLst>
      <p:ext uri="{BB962C8B-B14F-4D97-AF65-F5344CB8AC3E}">
        <p14:creationId xmlns:p14="http://schemas.microsoft.com/office/powerpoint/2010/main" val="2450266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527C-0ABA-B881-6A3E-F5E3CF8C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B550-857A-68D2-52F6-0B9A21E4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the AI coding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C93A-B71E-0EA0-CD19-01008067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visual studio code 	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			</a:t>
            </a:r>
            <a:r>
              <a:rPr lang="en-US" dirty="0">
                <a:hlinkClick r:id="rId3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desktop		</a:t>
            </a:r>
            <a:r>
              <a:rPr lang="en-US" dirty="0">
                <a:hlinkClick r:id="rId4"/>
              </a:rPr>
              <a:t>https://desktop.github.com/download/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registration, email me your </a:t>
            </a:r>
            <a:r>
              <a:rPr lang="en-US" dirty="0" err="1"/>
              <a:t>github</a:t>
            </a:r>
            <a:r>
              <a:rPr lang="en-US" dirty="0"/>
              <a:t> ID</a:t>
            </a:r>
          </a:p>
          <a:p>
            <a:r>
              <a:rPr lang="en-US" dirty="0" err="1"/>
              <a:t>Github</a:t>
            </a:r>
            <a:r>
              <a:rPr lang="en-US" dirty="0"/>
              <a:t> course repository: </a:t>
            </a:r>
            <a:r>
              <a:rPr lang="en-US" dirty="0">
                <a:hlinkClick r:id="rId5"/>
              </a:rPr>
              <a:t>https://github.com/Drshelden/DP2</a:t>
            </a:r>
            <a:r>
              <a:rPr lang="en-US" dirty="0"/>
              <a:t> </a:t>
            </a:r>
          </a:p>
          <a:p>
            <a:r>
              <a:rPr lang="en-US" dirty="0"/>
              <a:t>Access Copilot from VS Code</a:t>
            </a:r>
          </a:p>
          <a:p>
            <a:r>
              <a:rPr lang="en-US" dirty="0"/>
              <a:t>Setting up the </a:t>
            </a:r>
            <a:r>
              <a:rPr lang="en-US" dirty="0" err="1"/>
              <a:t>RhinoPython</a:t>
            </a:r>
            <a:r>
              <a:rPr lang="en-US" dirty="0"/>
              <a:t> “integration”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9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C2C0-1314-62CE-0ED8-01B96266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7616-375E-A97F-44C1-F740606F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RhinoPython</a:t>
            </a:r>
            <a:r>
              <a:rPr lang="en-US" dirty="0"/>
              <a:t> integration: Create an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06B0-84B4-6DA1-3451-D843EF9C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Tools&gt;Options&gt;Aliases, Import “MakeDPAlias.txt”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DP2setup.bat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Rhino: “Toolbar”, File-&gt;Open, “Design Programming 2.rui”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“"C:\_LOCAL\DP2\RhinoCode“ in VS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Rhino:</a:t>
            </a:r>
          </a:p>
          <a:p>
            <a:pPr>
              <a:buFontTx/>
              <a:buChar char="-"/>
            </a:pPr>
            <a:r>
              <a:rPr lang="en-US" dirty="0"/>
              <a:t>Test the DP alias and the Design Programming button.</a:t>
            </a:r>
          </a:p>
          <a:p>
            <a:pPr>
              <a:buFontTx/>
              <a:buChar char="-"/>
            </a:pPr>
            <a:r>
              <a:rPr lang="en-US" dirty="0"/>
              <a:t>Save "C:\_LOCAL\DP2\RhinoCode\WorkingCode.py“ and DP again</a:t>
            </a:r>
          </a:p>
        </p:txBody>
      </p:sp>
    </p:spTree>
    <p:extLst>
      <p:ext uri="{BB962C8B-B14F-4D97-AF65-F5344CB8AC3E}">
        <p14:creationId xmlns:p14="http://schemas.microsoft.com/office/powerpoint/2010/main" val="156840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97-8A2E-BD54-E1FD-E6CE1A93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59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importing of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13981-EF71-8239-CE82-7C51634C9468}"/>
              </a:ext>
            </a:extLst>
          </p:cNvPr>
          <p:cNvSpPr txBox="1"/>
          <p:nvPr/>
        </p:nvSpPr>
        <p:spPr>
          <a:xfrm>
            <a:off x="769620" y="143669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start your program with this: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</p:txBody>
      </p:sp>
    </p:spTree>
    <p:extLst>
      <p:ext uri="{BB962C8B-B14F-4D97-AF65-F5344CB8AC3E}">
        <p14:creationId xmlns:p14="http://schemas.microsoft.com/office/powerpoint/2010/main" val="90254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882BA-D292-4297-FA9E-49AC5F3F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7" y="260930"/>
            <a:ext cx="1953712" cy="1559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D933E-5473-86F2-1088-6B2799D9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71" y="260930"/>
            <a:ext cx="1688805" cy="155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D9BA2-238B-91C8-7947-C1F40CBB6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90"/>
          <a:stretch/>
        </p:blipFill>
        <p:spPr>
          <a:xfrm>
            <a:off x="4451522" y="260930"/>
            <a:ext cx="1767743" cy="1552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08988-3014-FC2F-7B1A-59A23D597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7" y="2465401"/>
            <a:ext cx="2464701" cy="143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BE1B9-47ED-C476-F242-CAD657A8A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34" t="61142" r="14619" b="3739"/>
          <a:stretch/>
        </p:blipFill>
        <p:spPr>
          <a:xfrm>
            <a:off x="2999680" y="2465401"/>
            <a:ext cx="1821091" cy="14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C95F2-851D-1DE0-B16F-C59B177F0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17" y="4439143"/>
            <a:ext cx="1984482" cy="1860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44531-3B15-7501-9B59-AA648A867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571" y="4424020"/>
            <a:ext cx="2014314" cy="1875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72F6E-1199-FF4F-FF9E-5C53F2C86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393" y="4424020"/>
            <a:ext cx="2309119" cy="1876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A8F09-F13B-1150-62EF-CCEEC6A0A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9265" y="4423482"/>
            <a:ext cx="2184276" cy="1876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DE413-9E05-18E0-9E3D-4DB1B33AB8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4547" y="260930"/>
            <a:ext cx="2776091" cy="1544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98C91-F129-813E-D402-3F58BA42C6FB}"/>
              </a:ext>
            </a:extLst>
          </p:cNvPr>
          <p:cNvSpPr txBox="1"/>
          <p:nvPr/>
        </p:nvSpPr>
        <p:spPr>
          <a:xfrm>
            <a:off x="426417" y="1831827"/>
            <a:ext cx="1953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2D Grid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C1B53-5EAB-161A-980C-C0826A0919FD}"/>
              </a:ext>
            </a:extLst>
          </p:cNvPr>
          <p:cNvSpPr txBox="1"/>
          <p:nvPr/>
        </p:nvSpPr>
        <p:spPr>
          <a:xfrm>
            <a:off x="2533571" y="1831827"/>
            <a:ext cx="1688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3D Grid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A5C1A6-6014-EEE5-9758-5022F15BC2AC}"/>
              </a:ext>
            </a:extLst>
          </p:cNvPr>
          <p:cNvSpPr txBox="1"/>
          <p:nvPr/>
        </p:nvSpPr>
        <p:spPr>
          <a:xfrm>
            <a:off x="4451522" y="1831827"/>
            <a:ext cx="1767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3D Grid with Random Spheres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912BBA-BAE8-A2CF-E67F-BA7740EDF9D6}"/>
              </a:ext>
            </a:extLst>
          </p:cNvPr>
          <p:cNvSpPr txBox="1"/>
          <p:nvPr/>
        </p:nvSpPr>
        <p:spPr>
          <a:xfrm>
            <a:off x="8814547" y="1831827"/>
            <a:ext cx="2776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along curve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5F59A-6AF6-D764-5FEF-F3D309C52532}"/>
              </a:ext>
            </a:extLst>
          </p:cNvPr>
          <p:cNvSpPr txBox="1"/>
          <p:nvPr/>
        </p:nvSpPr>
        <p:spPr>
          <a:xfrm>
            <a:off x="426416" y="3922248"/>
            <a:ext cx="2464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Sine Function 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E7430-CE24-5DC0-E2CC-17E09C59C001}"/>
              </a:ext>
            </a:extLst>
          </p:cNvPr>
          <p:cNvSpPr txBox="1"/>
          <p:nvPr/>
        </p:nvSpPr>
        <p:spPr>
          <a:xfrm>
            <a:off x="2999680" y="3922248"/>
            <a:ext cx="1821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Sine Function 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AE9D2-BFF1-9ACA-C733-CCFCD704D675}"/>
              </a:ext>
            </a:extLst>
          </p:cNvPr>
          <p:cNvSpPr txBox="1"/>
          <p:nvPr/>
        </p:nvSpPr>
        <p:spPr>
          <a:xfrm>
            <a:off x="426417" y="6320071"/>
            <a:ext cx="1953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cylindrical coordinates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49FC-935F-A1CD-ED9A-BEE168EE564B}"/>
              </a:ext>
            </a:extLst>
          </p:cNvPr>
          <p:cNvSpPr txBox="1"/>
          <p:nvPr/>
        </p:nvSpPr>
        <p:spPr>
          <a:xfrm>
            <a:off x="2533571" y="6320071"/>
            <a:ext cx="2014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46BEA2-3AAF-BBFF-F909-4772B1043AD4}"/>
              </a:ext>
            </a:extLst>
          </p:cNvPr>
          <p:cNvSpPr txBox="1"/>
          <p:nvPr/>
        </p:nvSpPr>
        <p:spPr>
          <a:xfrm>
            <a:off x="4609393" y="6320071"/>
            <a:ext cx="230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 with </a:t>
            </a:r>
            <a:r>
              <a:rPr lang="en-US" sz="1200" dirty="0" err="1"/>
              <a:t>boolean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BF6F0-BD21-8E58-DD38-0F0DB52D30ED}"/>
              </a:ext>
            </a:extLst>
          </p:cNvPr>
          <p:cNvSpPr txBox="1"/>
          <p:nvPr/>
        </p:nvSpPr>
        <p:spPr>
          <a:xfrm>
            <a:off x="7019266" y="6320071"/>
            <a:ext cx="2184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spherical coordinates with grid</a:t>
            </a:r>
          </a:p>
        </p:txBody>
      </p:sp>
    </p:spTree>
    <p:extLst>
      <p:ext uri="{BB962C8B-B14F-4D97-AF65-F5344CB8AC3E}">
        <p14:creationId xmlns:p14="http://schemas.microsoft.com/office/powerpoint/2010/main" val="301795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25CA-20AB-272B-3886-A8DDCDD8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9E57E-89A4-07BC-BFDF-17ABC17167DB}"/>
              </a:ext>
            </a:extLst>
          </p:cNvPr>
          <p:cNvSpPr txBox="1"/>
          <p:nvPr/>
        </p:nvSpPr>
        <p:spPr>
          <a:xfrm>
            <a:off x="755650" y="330200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a “grid”?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355DB-91CB-190D-2934-EA97A938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514866"/>
            <a:ext cx="6087600" cy="63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D7A7-3F6D-4C03-2377-31872AA8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61CFBD-1590-7EEC-0893-78A8EDA3AE87}"/>
              </a:ext>
            </a:extLst>
          </p:cNvPr>
          <p:cNvSpPr txBox="1"/>
          <p:nvPr/>
        </p:nvSpPr>
        <p:spPr>
          <a:xfrm>
            <a:off x="746760" y="107590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Your Code Here!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4ED200-75F6-F035-BC3D-8BA3A063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file for our class: Class01.00 Starter.py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B88C345-564C-5AA6-2BAF-34B6F62910AA}"/>
              </a:ext>
            </a:extLst>
          </p:cNvPr>
          <p:cNvSpPr/>
          <p:nvPr/>
        </p:nvSpPr>
        <p:spPr>
          <a:xfrm>
            <a:off x="4677032" y="1075909"/>
            <a:ext cx="185352" cy="654037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1E5F9-6D47-3A3D-4104-83A9118B05B5}"/>
              </a:ext>
            </a:extLst>
          </p:cNvPr>
          <p:cNvSpPr txBox="1"/>
          <p:nvPr/>
        </p:nvSpPr>
        <p:spPr>
          <a:xfrm>
            <a:off x="4908550" y="1218261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#some instructions to python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5A25F63-F1A7-71B4-16FE-3BD102DD3FD6}"/>
              </a:ext>
            </a:extLst>
          </p:cNvPr>
          <p:cNvSpPr/>
          <p:nvPr/>
        </p:nvSpPr>
        <p:spPr>
          <a:xfrm>
            <a:off x="4677032" y="1793459"/>
            <a:ext cx="185352" cy="1686341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0A36-F0B1-A369-0894-D275EF0E242C}"/>
              </a:ext>
            </a:extLst>
          </p:cNvPr>
          <p:cNvSpPr txBox="1"/>
          <p:nvPr/>
        </p:nvSpPr>
        <p:spPr>
          <a:xfrm>
            <a:off x="4908550" y="2426563"/>
            <a:ext cx="48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#import some libraries of code – just like this code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637874D-6DEF-73E2-60AF-7AABA7130BDA}"/>
              </a:ext>
            </a:extLst>
          </p:cNvPr>
          <p:cNvSpPr/>
          <p:nvPr/>
        </p:nvSpPr>
        <p:spPr>
          <a:xfrm>
            <a:off x="4677032" y="3498023"/>
            <a:ext cx="185352" cy="1454977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65F5-8595-2CFE-154B-37528EF6AF34}"/>
              </a:ext>
            </a:extLst>
          </p:cNvPr>
          <p:cNvSpPr txBox="1"/>
          <p:nvPr/>
        </p:nvSpPr>
        <p:spPr>
          <a:xfrm>
            <a:off x="4908550" y="4004127"/>
            <a:ext cx="480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#define some variables and set their initial values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7CCBC7B-099C-6B6B-5A47-D9067022E1C3}"/>
              </a:ext>
            </a:extLst>
          </p:cNvPr>
          <p:cNvSpPr/>
          <p:nvPr/>
        </p:nvSpPr>
        <p:spPr>
          <a:xfrm>
            <a:off x="4677032" y="5128055"/>
            <a:ext cx="185352" cy="967945"/>
          </a:xfrm>
          <a:prstGeom prst="rightBrace">
            <a:avLst>
              <a:gd name="adj1" fmla="val 2503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7AA76-F2DB-40E7-8EBA-CCE338E4E2E6}"/>
              </a:ext>
            </a:extLst>
          </p:cNvPr>
          <p:cNvSpPr txBox="1"/>
          <p:nvPr/>
        </p:nvSpPr>
        <p:spPr>
          <a:xfrm>
            <a:off x="4908550" y="5427361"/>
            <a:ext cx="534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#comments – ignored by Python but useful for humans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490F7-330D-335A-30CA-58730ED6CB96}"/>
              </a:ext>
            </a:extLst>
          </p:cNvPr>
          <p:cNvCxnSpPr>
            <a:cxnSpLocks/>
          </p:cNvCxnSpPr>
          <p:nvPr/>
        </p:nvCxnSpPr>
        <p:spPr>
          <a:xfrm flipH="1" flipV="1">
            <a:off x="3454400" y="1968500"/>
            <a:ext cx="22479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0E4630-04F4-7DDC-B47E-7BFB7E11492D}"/>
              </a:ext>
            </a:extLst>
          </p:cNvPr>
          <p:cNvSpPr txBox="1"/>
          <p:nvPr/>
        </p:nvSpPr>
        <p:spPr>
          <a:xfrm>
            <a:off x="5843678" y="1776160"/>
            <a:ext cx="54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imports a </a:t>
            </a:r>
            <a:r>
              <a:rPr lang="en-US" u="sng" dirty="0">
                <a:solidFill>
                  <a:srgbClr val="00B050"/>
                </a:solidFill>
              </a:rPr>
              <a:t>namespace </a:t>
            </a:r>
            <a:r>
              <a:rPr lang="en-US" dirty="0">
                <a:solidFill>
                  <a:srgbClr val="00B050"/>
                </a:solidFill>
              </a:rPr>
              <a:t>and calls it by the nickname “</a:t>
            </a:r>
            <a:r>
              <a:rPr lang="en-US" dirty="0" err="1">
                <a:solidFill>
                  <a:srgbClr val="00B050"/>
                </a:solidFill>
              </a:rPr>
              <a:t>rs</a:t>
            </a:r>
            <a:r>
              <a:rPr lang="en-US" dirty="0">
                <a:solidFill>
                  <a:srgbClr val="00B05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17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71C96C-0B25-101B-AC68-0471C3D12203}"/>
              </a:ext>
            </a:extLst>
          </p:cNvPr>
          <p:cNvSpPr txBox="1"/>
          <p:nvPr/>
        </p:nvSpPr>
        <p:spPr>
          <a:xfrm>
            <a:off x="746760" y="107590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Your Code Here!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8D15C6-AF34-EF33-2851-EDEA84A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file for our class: Class01.00 Starter.py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FE05C-9C8A-D89A-FC7F-94A92B8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90" y="1075909"/>
            <a:ext cx="4476138" cy="439610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44E58A-DCD3-7E2C-706F-071ED63D08AF}"/>
              </a:ext>
            </a:extLst>
          </p:cNvPr>
          <p:cNvGrpSpPr/>
          <p:nvPr/>
        </p:nvGrpSpPr>
        <p:grpSpPr>
          <a:xfrm>
            <a:off x="7586496" y="4716620"/>
            <a:ext cx="2151864" cy="813888"/>
            <a:chOff x="7586496" y="4716620"/>
            <a:chExt cx="2151864" cy="81388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8340FE-7594-B50A-7E61-EA5047708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EC2DC-717B-01E6-9BA6-5E38FBCE2BB9}"/>
                </a:ext>
              </a:extLst>
            </p:cNvPr>
            <p:cNvSpPr txBox="1"/>
            <p:nvPr/>
          </p:nvSpPr>
          <p:spPr>
            <a:xfrm rot="20208132">
              <a:off x="8534400" y="5067231"/>
              <a:ext cx="772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</a:rPr>
                <a:t>xCount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893648-08D2-82C6-7DAA-7A965B786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FD6B4B-766B-6C8C-2580-C828582BD7AC}"/>
                </a:ext>
              </a:extLst>
            </p:cNvPr>
            <p:cNvSpPr txBox="1"/>
            <p:nvPr/>
          </p:nvSpPr>
          <p:spPr>
            <a:xfrm rot="20208132">
              <a:off x="8202142" y="4716620"/>
              <a:ext cx="5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</a:rPr>
                <a:t>xSize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76928F-8CA1-7F30-4247-C0587CE31758}"/>
              </a:ext>
            </a:extLst>
          </p:cNvPr>
          <p:cNvGrpSpPr/>
          <p:nvPr/>
        </p:nvGrpSpPr>
        <p:grpSpPr>
          <a:xfrm rot="4737681">
            <a:off x="5609111" y="4423713"/>
            <a:ext cx="1774490" cy="700843"/>
            <a:chOff x="7586496" y="4680620"/>
            <a:chExt cx="2151864" cy="84988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7B9E61-BD96-0B8E-4553-7123C3EF2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24AA30-7B27-145C-7CEC-BAC472A5CB7B}"/>
                </a:ext>
              </a:extLst>
            </p:cNvPr>
            <p:cNvSpPr txBox="1"/>
            <p:nvPr/>
          </p:nvSpPr>
          <p:spPr>
            <a:xfrm rot="20208132">
              <a:off x="8449326" y="5031232"/>
              <a:ext cx="942796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B050"/>
                  </a:solidFill>
                </a:rPr>
                <a:t>yCount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EF84857-C64A-3DC8-E373-991300726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AAB6CE-79A6-D61B-3193-81885FA442E4}"/>
                </a:ext>
              </a:extLst>
            </p:cNvPr>
            <p:cNvSpPr txBox="1"/>
            <p:nvPr/>
          </p:nvSpPr>
          <p:spPr>
            <a:xfrm rot="20208132">
              <a:off x="8136105" y="4680620"/>
              <a:ext cx="725701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B050"/>
                  </a:solidFill>
                </a:rPr>
                <a:t>ySize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4C544-568E-4D23-5102-D6C952951AA7}"/>
              </a:ext>
            </a:extLst>
          </p:cNvPr>
          <p:cNvGrpSpPr/>
          <p:nvPr/>
        </p:nvGrpSpPr>
        <p:grpSpPr>
          <a:xfrm rot="17566213">
            <a:off x="9186958" y="3078579"/>
            <a:ext cx="1774490" cy="700843"/>
            <a:chOff x="7586496" y="4680620"/>
            <a:chExt cx="2151864" cy="84988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B94032-A5C2-5393-C0D7-A5F8B7B4B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775" y="4716780"/>
              <a:ext cx="2013585" cy="81372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8F8647-3A2D-8B91-2B8A-D42CF29405C7}"/>
                </a:ext>
              </a:extLst>
            </p:cNvPr>
            <p:cNvSpPr txBox="1"/>
            <p:nvPr/>
          </p:nvSpPr>
          <p:spPr>
            <a:xfrm rot="20208132">
              <a:off x="8449326" y="5031232"/>
              <a:ext cx="942796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70C0"/>
                  </a:solidFill>
                </a:rPr>
                <a:t>yCount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EF8890-FB75-6EFA-0E83-66E60BEA2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496" y="5058267"/>
              <a:ext cx="511914" cy="206874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EAD97D-FB5D-CED2-6329-A91AED70D574}"/>
                </a:ext>
              </a:extLst>
            </p:cNvPr>
            <p:cNvSpPr txBox="1"/>
            <p:nvPr/>
          </p:nvSpPr>
          <p:spPr>
            <a:xfrm rot="20208132">
              <a:off x="8136105" y="4680620"/>
              <a:ext cx="725701" cy="410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70C0"/>
                  </a:solidFill>
                </a:rPr>
                <a:t>ySize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28BEE0-5D33-631C-4DD4-F695FD8B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06"/>
          <a:stretch/>
        </p:blipFill>
        <p:spPr>
          <a:xfrm>
            <a:off x="838200" y="5544275"/>
            <a:ext cx="245223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DA08-E159-6A52-CB5F-40A8C054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9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range</a:t>
            </a:r>
            <a:r>
              <a:rPr lang="en-US" dirty="0"/>
              <a:t>() </a:t>
            </a:r>
            <a:r>
              <a:rPr lang="en-US" dirty="0">
                <a:solidFill>
                  <a:srgbClr val="00B050"/>
                </a:solidFill>
              </a:rPr>
              <a:t># python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3AD6C-CD34-0C31-BBEE-97F7FCA4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66"/>
          <a:stretch/>
        </p:blipFill>
        <p:spPr>
          <a:xfrm>
            <a:off x="85183" y="927100"/>
            <a:ext cx="6747417" cy="4756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76319-6762-7AB7-4ADF-A42EF7A15F5F}"/>
              </a:ext>
            </a:extLst>
          </p:cNvPr>
          <p:cNvSpPr txBox="1"/>
          <p:nvPr/>
        </p:nvSpPr>
        <p:spPr>
          <a:xfrm>
            <a:off x="7175500" y="927100"/>
            <a:ext cx="5270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predefined </a:t>
            </a:r>
            <a:r>
              <a:rPr lang="en-US" b="1" dirty="0"/>
              <a:t>function</a:t>
            </a:r>
            <a:r>
              <a:rPr lang="en-US" dirty="0"/>
              <a:t> in the python base language library:</a:t>
            </a:r>
          </a:p>
          <a:p>
            <a:endParaRPr lang="en-US" dirty="0"/>
          </a:p>
          <a:p>
            <a:r>
              <a:rPr lang="en-US" dirty="0"/>
              <a:t>Given an integer </a:t>
            </a:r>
            <a:r>
              <a:rPr lang="en-US" i="1" dirty="0"/>
              <a:t>stop</a:t>
            </a:r>
            <a:r>
              <a:rPr lang="en-US" dirty="0"/>
              <a:t> </a:t>
            </a:r>
          </a:p>
          <a:p>
            <a:r>
              <a:rPr lang="en-US" dirty="0"/>
              <a:t>Returns an </a:t>
            </a:r>
            <a:r>
              <a:rPr lang="en-US" b="1" dirty="0"/>
              <a:t>array</a:t>
            </a:r>
            <a:r>
              <a:rPr lang="en-US" dirty="0"/>
              <a:t> of integers </a:t>
            </a:r>
          </a:p>
          <a:p>
            <a:r>
              <a:rPr lang="en-US" dirty="0"/>
              <a:t>	[0, 1, … </a:t>
            </a:r>
            <a:r>
              <a:rPr lang="en-US" i="1" dirty="0"/>
              <a:t>stop</a:t>
            </a:r>
            <a:r>
              <a:rPr lang="en-US" dirty="0"/>
              <a:t> – 1]</a:t>
            </a:r>
          </a:p>
          <a:p>
            <a:endParaRPr lang="en-US" dirty="0"/>
          </a:p>
          <a:p>
            <a:r>
              <a:rPr lang="en-US" dirty="0"/>
              <a:t>Some options: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stop</a:t>
            </a:r>
            <a:r>
              <a:rPr lang="en-US" dirty="0"/>
              <a:t>) -&gt; [0, …, </a:t>
            </a:r>
            <a:r>
              <a:rPr lang="en-US" i="1" dirty="0"/>
              <a:t>stop</a:t>
            </a:r>
            <a:r>
              <a:rPr lang="en-US" dirty="0"/>
              <a:t> – 1]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stop</a:t>
            </a:r>
            <a:r>
              <a:rPr lang="en-US" dirty="0"/>
              <a:t>) -&gt; [</a:t>
            </a:r>
            <a:r>
              <a:rPr lang="en-US" i="1" dirty="0"/>
              <a:t>start</a:t>
            </a:r>
            <a:r>
              <a:rPr lang="en-US" dirty="0"/>
              <a:t>, …, </a:t>
            </a:r>
            <a:r>
              <a:rPr lang="en-US" i="1" dirty="0"/>
              <a:t>stop</a:t>
            </a:r>
            <a:r>
              <a:rPr lang="en-US" dirty="0"/>
              <a:t> -1]</a:t>
            </a:r>
          </a:p>
          <a:p>
            <a:r>
              <a:rPr lang="en-US" b="1" dirty="0"/>
              <a:t>range</a:t>
            </a:r>
            <a:r>
              <a:rPr lang="en-US" dirty="0"/>
              <a:t>(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stop</a:t>
            </a:r>
            <a:r>
              <a:rPr lang="en-US" dirty="0"/>
              <a:t>, </a:t>
            </a:r>
            <a:r>
              <a:rPr lang="en-US" i="1" dirty="0"/>
              <a:t>step</a:t>
            </a:r>
            <a:r>
              <a:rPr lang="en-US" dirty="0"/>
              <a:t>) -&gt; </a:t>
            </a:r>
          </a:p>
          <a:p>
            <a:r>
              <a:rPr lang="en-US" dirty="0"/>
              <a:t>[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start + step, start + 2*step, </a:t>
            </a:r>
            <a:r>
              <a:rPr lang="en-US" dirty="0"/>
              <a:t>…, </a:t>
            </a:r>
            <a:r>
              <a:rPr lang="en-US" i="1" dirty="0"/>
              <a:t>stop</a:t>
            </a:r>
            <a:r>
              <a:rPr lang="en-US" dirty="0"/>
              <a:t> -1]</a:t>
            </a:r>
          </a:p>
          <a:p>
            <a:endParaRPr lang="en-US" dirty="0"/>
          </a:p>
          <a:p>
            <a:r>
              <a:rPr lang="en-US" dirty="0"/>
              <a:t>x = range(5)  </a:t>
            </a:r>
            <a:r>
              <a:rPr lang="en-US" dirty="0">
                <a:solidFill>
                  <a:srgbClr val="00B050"/>
                </a:solidFill>
              </a:rPr>
              <a:t># creates an array [0,…,4]</a:t>
            </a:r>
          </a:p>
          <a:p>
            <a:r>
              <a:rPr lang="en-US" dirty="0"/>
              <a:t>for </a:t>
            </a:r>
            <a:r>
              <a:rPr lang="en-US" b="1" dirty="0"/>
              <a:t>n</a:t>
            </a:r>
            <a:r>
              <a:rPr lang="en-US" dirty="0"/>
              <a:t> in range(x): </a:t>
            </a:r>
            <a:r>
              <a:rPr lang="en-US" dirty="0">
                <a:solidFill>
                  <a:srgbClr val="00B050"/>
                </a:solidFill>
              </a:rPr>
              <a:t>#makes an arbitrary variable n</a:t>
            </a:r>
          </a:p>
          <a:p>
            <a:r>
              <a:rPr lang="en-US" dirty="0">
                <a:solidFill>
                  <a:srgbClr val="00B050"/>
                </a:solidFill>
              </a:rPr>
              <a:t>	             for each value in x assigns this</a:t>
            </a:r>
          </a:p>
          <a:p>
            <a:r>
              <a:rPr lang="en-US" dirty="0">
                <a:solidFill>
                  <a:srgbClr val="00B050"/>
                </a:solidFill>
              </a:rPr>
              <a:t>	            value to n and runs the nested code</a:t>
            </a:r>
          </a:p>
          <a:p>
            <a:r>
              <a:rPr lang="en-US" dirty="0"/>
              <a:t>      print(n)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0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583936" y="505122"/>
            <a:ext cx="682752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rs.AddPoint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((x *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, y * yScale,0))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426417" y="46056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Class01.01 2D Grid.py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5AB2A-E044-E660-B543-9EC33449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7" y="505122"/>
            <a:ext cx="4344006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583936" y="505122"/>
            <a:ext cx="682752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z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yScale,z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6056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Class01.02 3D Grid.py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FFBAB-90BD-2151-CF6F-1E5B162C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2" y="236915"/>
            <a:ext cx="401058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5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3889-F012-9616-1467-4666B41C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04E-0DCF-F619-568D-4D44A843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Class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41F50-E837-2F59-8F33-562823AA4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1004550" cy="5011103"/>
          </a:xfrm>
        </p:spPr>
        <p:txBody>
          <a:bodyPr>
            <a:normAutofit/>
          </a:bodyPr>
          <a:lstStyle/>
          <a:p>
            <a:r>
              <a:rPr lang="en-US" dirty="0"/>
              <a:t>“Computational thinking”</a:t>
            </a:r>
          </a:p>
          <a:p>
            <a:pPr lvl="1"/>
            <a:r>
              <a:rPr lang="en-US" dirty="0"/>
              <a:t>Learn the constructs of computing, programming, and AI</a:t>
            </a:r>
          </a:p>
          <a:p>
            <a:pPr marL="457200" lvl="1" indent="0">
              <a:buNone/>
            </a:pPr>
            <a:r>
              <a:rPr lang="en-US" dirty="0"/>
              <a:t>	Problems into systems, sequence &amp; partition development, etc.</a:t>
            </a:r>
          </a:p>
          <a:p>
            <a:pPr lvl="1"/>
            <a:r>
              <a:rPr lang="en-US" dirty="0"/>
              <a:t>Computation geometry &amp; geometric algorithms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advanced Rhino, what’s going on “under the hood”, how to control it</a:t>
            </a:r>
          </a:p>
          <a:p>
            <a:pPr lvl="1"/>
            <a:r>
              <a:rPr lang="en-US" dirty="0"/>
              <a:t>Python – a very easy &amp; powerful programming language</a:t>
            </a:r>
            <a:br>
              <a:rPr lang="en-US" dirty="0"/>
            </a:br>
            <a:r>
              <a:rPr lang="en-US" dirty="0"/>
              <a:t>		an ecosystem of libraries, APIs</a:t>
            </a:r>
          </a:p>
          <a:p>
            <a:pPr lvl="1"/>
            <a:r>
              <a:rPr lang="en-US" dirty="0"/>
              <a:t>How to hack</a:t>
            </a:r>
          </a:p>
          <a:p>
            <a:r>
              <a:rPr lang="en-US" dirty="0"/>
              <a:t>And, then there’s AI…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815840" y="505122"/>
            <a:ext cx="75956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yScale,z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&lt;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0.25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):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((x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yScale,z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])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4" y="4605624"/>
            <a:ext cx="481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Class01.03 3D Grid with Random Spheres.py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69DE9-5DA3-465C-51B7-EF795C67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0"/>
          <a:stretch/>
        </p:blipFill>
        <p:spPr>
          <a:xfrm>
            <a:off x="464469" y="340743"/>
            <a:ext cx="4099911" cy="3600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F1DB-4B50-C06B-A6FC-9AD5F27C2E25}"/>
              </a:ext>
            </a:extLst>
          </p:cNvPr>
          <p:cNvSpPr txBox="1"/>
          <p:nvPr/>
        </p:nvSpPr>
        <p:spPr>
          <a:xfrm>
            <a:off x="583074" y="5588000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and </a:t>
            </a:r>
            <a:r>
              <a:rPr lang="en-US" dirty="0" err="1"/>
              <a:t>random.random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54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171303" y="505122"/>
            <a:ext cx="724015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(x)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3649346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Class01.05 Sine Function 2D.py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4327F-2BCE-147A-F810-74715D87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5" y="505122"/>
            <a:ext cx="4341027" cy="2518867"/>
          </a:xfrm>
          <a:prstGeom prst="rect">
            <a:avLst/>
          </a:prstGeom>
        </p:spPr>
      </p:pic>
      <p:sp>
        <p:nvSpPr>
          <p:cNvPr id="4" name="AutoShape 2" descr="Graphs of Sine, Cosine and Tangent">
            <a:extLst>
              <a:ext uri="{FF2B5EF4-FFF2-40B4-BE49-F238E27FC236}">
                <a16:creationId xmlns:a16="http://schemas.microsoft.com/office/drawing/2014/main" id="{3ECE7391-CA1A-2849-EDEC-8F2E0504C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C6E60-5DDA-4C1B-319E-6545A83F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7" y="4349750"/>
            <a:ext cx="3857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7BF29-4A77-3091-44DF-D2D54E12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25CA0-EA89-12B8-222B-603E8CB1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530" y="539915"/>
            <a:ext cx="7576476" cy="3678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36DB2-1484-017B-D4EB-4C575FEEBF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DA3AA"/>
              </a:clrFrom>
              <a:clrTo>
                <a:srgbClr val="9DA3A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858" y="4695024"/>
            <a:ext cx="1833819" cy="15718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D52CE14-FB01-8D91-9F22-3743005FCFBB}"/>
              </a:ext>
            </a:extLst>
          </p:cNvPr>
          <p:cNvGrpSpPr/>
          <p:nvPr/>
        </p:nvGrpSpPr>
        <p:grpSpPr>
          <a:xfrm>
            <a:off x="502514" y="902418"/>
            <a:ext cx="3782325" cy="2585323"/>
            <a:chOff x="8535728" y="902418"/>
            <a:chExt cx="3782325" cy="25853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ACA12-364F-53C3-B6C5-0FDA9E3B3740}"/>
                </a:ext>
              </a:extLst>
            </p:cNvPr>
            <p:cNvSpPr txBox="1"/>
            <p:nvPr/>
          </p:nvSpPr>
          <p:spPr>
            <a:xfrm>
              <a:off x="8535728" y="976183"/>
              <a:ext cx="68800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Sin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Cos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Tan =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02DCC8-BC14-21F4-45A5-50DA8301D047}"/>
                </a:ext>
              </a:extLst>
            </p:cNvPr>
            <p:cNvSpPr txBox="1"/>
            <p:nvPr/>
          </p:nvSpPr>
          <p:spPr>
            <a:xfrm>
              <a:off x="9141923" y="902418"/>
              <a:ext cx="33695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O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A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O</a:t>
              </a:r>
            </a:p>
            <a:p>
              <a:r>
                <a:rPr lang="en-US" dirty="0"/>
                <a:t>A</a:t>
              </a:r>
            </a:p>
            <a:p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B5475B51-A229-5609-E947-C1A518DF6D33}"/>
                </a:ext>
              </a:extLst>
            </p:cNvPr>
            <p:cNvSpPr/>
            <p:nvPr/>
          </p:nvSpPr>
          <p:spPr>
            <a:xfrm flipH="1">
              <a:off x="10085070" y="1408669"/>
              <a:ext cx="1229496" cy="1037968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D727AF-7332-8A60-1F90-4EC2A5C2BB88}"/>
                </a:ext>
              </a:extLst>
            </p:cNvPr>
            <p:cNvSpPr txBox="1"/>
            <p:nvPr/>
          </p:nvSpPr>
          <p:spPr>
            <a:xfrm>
              <a:off x="11258248" y="1761013"/>
              <a:ext cx="1059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pposite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E401BC-5699-F486-3488-564695679637}"/>
                </a:ext>
              </a:extLst>
            </p:cNvPr>
            <p:cNvSpPr txBox="1"/>
            <p:nvPr/>
          </p:nvSpPr>
          <p:spPr>
            <a:xfrm>
              <a:off x="10186799" y="2482689"/>
              <a:ext cx="1229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djacent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15DC47-D0F6-D718-7D19-A5310695DE6C}"/>
                </a:ext>
              </a:extLst>
            </p:cNvPr>
            <p:cNvSpPr txBox="1"/>
            <p:nvPr/>
          </p:nvSpPr>
          <p:spPr>
            <a:xfrm rot="19210000">
              <a:off x="9916089" y="1568953"/>
              <a:ext cx="1511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ypotenuse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2853B2-D878-45E7-FC83-05DCE70B2561}"/>
              </a:ext>
            </a:extLst>
          </p:cNvPr>
          <p:cNvGrpSpPr/>
          <p:nvPr/>
        </p:nvGrpSpPr>
        <p:grpSpPr>
          <a:xfrm>
            <a:off x="2891484" y="4628340"/>
            <a:ext cx="2562583" cy="1638529"/>
            <a:chOff x="2891484" y="4628340"/>
            <a:chExt cx="2562583" cy="16385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2DBD6E0-A295-8251-0797-8C918F04D0E0}"/>
                </a:ext>
              </a:extLst>
            </p:cNvPr>
            <p:cNvSpPr/>
            <p:nvPr/>
          </p:nvSpPr>
          <p:spPr>
            <a:xfrm>
              <a:off x="5013347" y="5048250"/>
              <a:ext cx="288903" cy="1778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F76F48-F781-357E-43E7-11C085B7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1484" y="4628340"/>
              <a:ext cx="2562583" cy="163852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893DA7-FF91-C8C2-E3F4-C73D286CC380}"/>
              </a:ext>
            </a:extLst>
          </p:cNvPr>
          <p:cNvGrpSpPr/>
          <p:nvPr/>
        </p:nvGrpSpPr>
        <p:grpSpPr>
          <a:xfrm>
            <a:off x="5761155" y="4742648"/>
            <a:ext cx="2491135" cy="2081503"/>
            <a:chOff x="5761155" y="4742648"/>
            <a:chExt cx="2491135" cy="208150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444FF2-5633-87DD-18F6-001E675B8D6D}"/>
                </a:ext>
              </a:extLst>
            </p:cNvPr>
            <p:cNvSpPr/>
            <p:nvPr/>
          </p:nvSpPr>
          <p:spPr>
            <a:xfrm>
              <a:off x="7769247" y="4927600"/>
              <a:ext cx="288903" cy="2984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FE533F-561C-A914-A377-F168C24F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61155" y="4742648"/>
              <a:ext cx="2491135" cy="208150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029D6-49C0-1B10-023F-C11FFAADF9FD}"/>
              </a:ext>
            </a:extLst>
          </p:cNvPr>
          <p:cNvGrpSpPr/>
          <p:nvPr/>
        </p:nvGrpSpPr>
        <p:grpSpPr>
          <a:xfrm>
            <a:off x="8419071" y="4742648"/>
            <a:ext cx="2119609" cy="2148188"/>
            <a:chOff x="8419071" y="4742648"/>
            <a:chExt cx="2119609" cy="214818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34A1AA-98FF-4F4B-FF13-022EFCD0C8EB}"/>
                </a:ext>
              </a:extLst>
            </p:cNvPr>
            <p:cNvSpPr/>
            <p:nvPr/>
          </p:nvSpPr>
          <p:spPr>
            <a:xfrm>
              <a:off x="9921790" y="4899025"/>
              <a:ext cx="288903" cy="1778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03163E-644C-DE01-8271-07BE1567A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9DA3AA"/>
                </a:clrFrom>
                <a:clrTo>
                  <a:srgbClr val="9DA3A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19071" y="4742648"/>
              <a:ext cx="2119609" cy="2148188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C021781-B0EE-3884-79CB-37E35A4CF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937" y="4502193"/>
            <a:ext cx="1581063" cy="12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EC70-0C04-9EB6-6838-6A6CC646F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8F781-76DE-B5A9-03E3-0E98BDB0903B}"/>
              </a:ext>
            </a:extLst>
          </p:cNvPr>
          <p:cNvGrpSpPr/>
          <p:nvPr/>
        </p:nvGrpSpPr>
        <p:grpSpPr>
          <a:xfrm>
            <a:off x="502514" y="902418"/>
            <a:ext cx="3782325" cy="2585323"/>
            <a:chOff x="8535728" y="902418"/>
            <a:chExt cx="3782325" cy="25853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DB8A17-9E1C-24D1-7520-DBC4CA279714}"/>
                </a:ext>
              </a:extLst>
            </p:cNvPr>
            <p:cNvSpPr txBox="1"/>
            <p:nvPr/>
          </p:nvSpPr>
          <p:spPr>
            <a:xfrm>
              <a:off x="8535728" y="976183"/>
              <a:ext cx="68800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Sin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Cos =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Tan =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786B10-DA68-E917-C509-FE112B7A0B72}"/>
                </a:ext>
              </a:extLst>
            </p:cNvPr>
            <p:cNvSpPr txBox="1"/>
            <p:nvPr/>
          </p:nvSpPr>
          <p:spPr>
            <a:xfrm>
              <a:off x="9141923" y="902418"/>
              <a:ext cx="33695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O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A</a:t>
              </a:r>
            </a:p>
            <a:p>
              <a:r>
                <a:rPr lang="en-US" dirty="0"/>
                <a:t>H</a:t>
              </a:r>
            </a:p>
            <a:p>
              <a:endParaRPr lang="en-US" dirty="0"/>
            </a:p>
            <a:p>
              <a:r>
                <a:rPr lang="en-US" u="sng" dirty="0"/>
                <a:t>O</a:t>
              </a:r>
            </a:p>
            <a:p>
              <a:r>
                <a:rPr lang="en-US" dirty="0"/>
                <a:t>A</a:t>
              </a:r>
            </a:p>
            <a:p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043B7FA4-D567-CA0E-E8C8-1F69B63FEBC0}"/>
                </a:ext>
              </a:extLst>
            </p:cNvPr>
            <p:cNvSpPr/>
            <p:nvPr/>
          </p:nvSpPr>
          <p:spPr>
            <a:xfrm flipH="1">
              <a:off x="10085070" y="1408669"/>
              <a:ext cx="1229496" cy="1037968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3844D-49C1-9D92-D8B8-591DA7F252EA}"/>
                </a:ext>
              </a:extLst>
            </p:cNvPr>
            <p:cNvSpPr txBox="1"/>
            <p:nvPr/>
          </p:nvSpPr>
          <p:spPr>
            <a:xfrm>
              <a:off x="11258248" y="1761013"/>
              <a:ext cx="1059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pposite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EC940A-3752-9C86-DB0E-2B732D2E05B4}"/>
                </a:ext>
              </a:extLst>
            </p:cNvPr>
            <p:cNvSpPr txBox="1"/>
            <p:nvPr/>
          </p:nvSpPr>
          <p:spPr>
            <a:xfrm>
              <a:off x="10186799" y="2482689"/>
              <a:ext cx="1229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djacent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C1270B-009B-B4D2-43CE-463AB150E5D8}"/>
                </a:ext>
              </a:extLst>
            </p:cNvPr>
            <p:cNvSpPr txBox="1"/>
            <p:nvPr/>
          </p:nvSpPr>
          <p:spPr>
            <a:xfrm rot="19210000">
              <a:off x="9916089" y="1568953"/>
              <a:ext cx="1511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ypotenuse</a:t>
              </a:r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5F97096-557E-0B51-7584-BD211D1A4C49}"/>
              </a:ext>
            </a:extLst>
          </p:cNvPr>
          <p:cNvSpPr/>
          <p:nvPr/>
        </p:nvSpPr>
        <p:spPr>
          <a:xfrm flipH="1">
            <a:off x="7982883" y="1408669"/>
            <a:ext cx="1143000" cy="114300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07128-79A3-54C4-4634-A78D397EBCA3}"/>
              </a:ext>
            </a:extLst>
          </p:cNvPr>
          <p:cNvSpPr txBox="1"/>
          <p:nvPr/>
        </p:nvSpPr>
        <p:spPr>
          <a:xfrm>
            <a:off x="9054334" y="1761013"/>
            <a:ext cx="105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CC481-4607-2FB7-E5FE-97A18B88AEFE}"/>
              </a:ext>
            </a:extLst>
          </p:cNvPr>
          <p:cNvSpPr txBox="1"/>
          <p:nvPr/>
        </p:nvSpPr>
        <p:spPr>
          <a:xfrm>
            <a:off x="7982885" y="2482689"/>
            <a:ext cx="122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0ADF8-193F-D263-F90A-534F65A13E8A}"/>
              </a:ext>
            </a:extLst>
          </p:cNvPr>
          <p:cNvSpPr txBox="1"/>
          <p:nvPr/>
        </p:nvSpPr>
        <p:spPr>
          <a:xfrm rot="18900000">
            <a:off x="7418279" y="1659994"/>
            <a:ext cx="208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Ö1*1 + 1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*1 = </a:t>
            </a:r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3BF56-5F48-5E3D-479B-57680B65325F}"/>
              </a:ext>
            </a:extLst>
          </p:cNvPr>
          <p:cNvSpPr txBox="1"/>
          <p:nvPr/>
        </p:nvSpPr>
        <p:spPr>
          <a:xfrm>
            <a:off x="535155" y="281763"/>
            <a:ext cx="2779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Trig to remember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A2C9A-9407-FFA9-5DBA-6ABEE4D77934}"/>
              </a:ext>
            </a:extLst>
          </p:cNvPr>
          <p:cNvSpPr txBox="1"/>
          <p:nvPr/>
        </p:nvSpPr>
        <p:spPr>
          <a:xfrm>
            <a:off x="10114139" y="976183"/>
            <a:ext cx="6880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Tan =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40695E-084C-FB9A-172B-2BE054793000}"/>
              </a:ext>
            </a:extLst>
          </p:cNvPr>
          <p:cNvSpPr txBox="1"/>
          <p:nvPr/>
        </p:nvSpPr>
        <p:spPr>
          <a:xfrm>
            <a:off x="10632943" y="902418"/>
            <a:ext cx="4627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Symbol" panose="05050102010706020507" pitchFamily="18" charset="2"/>
              </a:rPr>
              <a:t>1 </a:t>
            </a:r>
            <a:endParaRPr lang="en-US" u="sng" dirty="0"/>
          </a:p>
          <a:p>
            <a:pPr algn="ctr"/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pPr algn="ctr"/>
            <a:r>
              <a:rPr lang="en-US" u="sng" dirty="0">
                <a:latin typeface="Symbol" panose="05050102010706020507" pitchFamily="18" charset="2"/>
              </a:rPr>
              <a:t>1</a:t>
            </a:r>
            <a:endParaRPr lang="en-US" u="sng" dirty="0"/>
          </a:p>
          <a:p>
            <a:pPr algn="ctr"/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1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22E35-C29E-863F-1060-4FCD425A8A9B}"/>
              </a:ext>
            </a:extLst>
          </p:cNvPr>
          <p:cNvSpPr txBox="1"/>
          <p:nvPr/>
        </p:nvSpPr>
        <p:spPr>
          <a:xfrm>
            <a:off x="8281228" y="2040118"/>
            <a:ext cx="84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45deg</a:t>
            </a:r>
          </a:p>
          <a:p>
            <a:pPr algn="ctr"/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/>
              <a:t>/ 4 rad</a:t>
            </a:r>
            <a:endParaRPr lang="el-GR" sz="1400" dirty="0">
              <a:latin typeface="MS Shell Dlg 2" panose="020B0604030504040204" pitchFamily="34" charset="0"/>
            </a:endParaRP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00B1C505-3AA5-4738-2E5A-CD666DC1A825}"/>
              </a:ext>
            </a:extLst>
          </p:cNvPr>
          <p:cNvSpPr/>
          <p:nvPr/>
        </p:nvSpPr>
        <p:spPr>
          <a:xfrm flipH="1">
            <a:off x="7451673" y="4202450"/>
            <a:ext cx="1674210" cy="114300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606F76-B6A8-9D7E-2D6C-7F548AF4BD0C}"/>
              </a:ext>
            </a:extLst>
          </p:cNvPr>
          <p:cNvSpPr txBox="1"/>
          <p:nvPr/>
        </p:nvSpPr>
        <p:spPr>
          <a:xfrm>
            <a:off x="9054334" y="4554794"/>
            <a:ext cx="105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8C6A13-CFA3-E99B-7536-A5781F28CD37}"/>
              </a:ext>
            </a:extLst>
          </p:cNvPr>
          <p:cNvSpPr txBox="1"/>
          <p:nvPr/>
        </p:nvSpPr>
        <p:spPr>
          <a:xfrm rot="19376035">
            <a:off x="7133883" y="4432531"/>
            <a:ext cx="208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2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F3A416-2AC0-59E5-1470-0A834A329F01}"/>
              </a:ext>
            </a:extLst>
          </p:cNvPr>
          <p:cNvSpPr txBox="1"/>
          <p:nvPr/>
        </p:nvSpPr>
        <p:spPr>
          <a:xfrm>
            <a:off x="10114139" y="3769964"/>
            <a:ext cx="6880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Tan =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68D68-FB96-532B-C428-46019B13BD76}"/>
              </a:ext>
            </a:extLst>
          </p:cNvPr>
          <p:cNvSpPr txBox="1"/>
          <p:nvPr/>
        </p:nvSpPr>
        <p:spPr>
          <a:xfrm>
            <a:off x="10628934" y="3696199"/>
            <a:ext cx="4707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Symbol" panose="05050102010706020507" pitchFamily="18" charset="2"/>
              </a:rPr>
              <a:t>1</a:t>
            </a:r>
            <a:endParaRPr lang="en-US" u="sng" dirty="0"/>
          </a:p>
          <a:p>
            <a:pPr algn="ctr"/>
            <a:r>
              <a:rPr lang="en-US" sz="1800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pPr algn="ctr"/>
            <a:r>
              <a:rPr lang="en-US" sz="1800" u="sng" dirty="0">
                <a:latin typeface="Symbol" panose="05050102010706020507" pitchFamily="18" charset="2"/>
              </a:rPr>
              <a:t>Ö</a:t>
            </a:r>
            <a:r>
              <a:rPr lang="en-US" sz="1800" u="sng" dirty="0">
                <a:latin typeface="MS Shell Dlg 2" panose="020B0604030504040204" pitchFamily="34" charset="0"/>
              </a:rPr>
              <a:t>3</a:t>
            </a:r>
            <a:endParaRPr lang="en-US" u="sng" dirty="0"/>
          </a:p>
          <a:p>
            <a:pPr algn="ctr"/>
            <a:r>
              <a:rPr lang="en-US" dirty="0">
                <a:latin typeface="MS Shell Dlg 2" panose="020B0604030504040204" pitchFamily="34" charset="0"/>
              </a:rPr>
              <a:t>2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1</a:t>
            </a:r>
          </a:p>
          <a:p>
            <a:r>
              <a:rPr lang="en-US" sz="1800" dirty="0">
                <a:latin typeface="Symbol" panose="05050102010706020507" pitchFamily="18" charset="2"/>
              </a:rPr>
              <a:t>Ö</a:t>
            </a:r>
            <a:r>
              <a:rPr lang="en-US" sz="1800" dirty="0">
                <a:latin typeface="MS Shell Dlg 2" panose="020B0604030504040204" pitchFamily="34" charset="0"/>
              </a:rPr>
              <a:t>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EA5F56-5D0D-A0E9-D594-18E35C80DF5C}"/>
              </a:ext>
            </a:extLst>
          </p:cNvPr>
          <p:cNvSpPr txBox="1"/>
          <p:nvPr/>
        </p:nvSpPr>
        <p:spPr>
          <a:xfrm>
            <a:off x="8172012" y="4833772"/>
            <a:ext cx="84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30deg</a:t>
            </a:r>
          </a:p>
          <a:p>
            <a:pPr algn="ctr"/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/>
              <a:t>/ 6 rad</a:t>
            </a:r>
            <a:endParaRPr lang="el-GR" sz="1400" dirty="0">
              <a:latin typeface="MS Shell Dlg 2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9C423A-2DC9-5FDC-B813-680A7BDA524B}"/>
              </a:ext>
            </a:extLst>
          </p:cNvPr>
          <p:cNvSpPr txBox="1"/>
          <p:nvPr/>
        </p:nvSpPr>
        <p:spPr>
          <a:xfrm>
            <a:off x="7982883" y="5416616"/>
            <a:ext cx="1522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Ö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3</a:t>
            </a:r>
            <a:endParaRPr lang="en-US" sz="1800" dirty="0">
              <a:latin typeface="MS Shell Dlg 2" panose="020B060403050404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C0B4FD5-4EBE-EBB4-E19B-8FB6BECB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53" y="3840085"/>
            <a:ext cx="3132674" cy="1751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47B5F-E619-10D4-CD80-1A7EE8A532C7}"/>
              </a:ext>
            </a:extLst>
          </p:cNvPr>
          <p:cNvSpPr txBox="1"/>
          <p:nvPr/>
        </p:nvSpPr>
        <p:spPr>
          <a:xfrm>
            <a:off x="11061445" y="1017988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~ 0.707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2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8784F-320E-3771-A3C6-F989ED510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4" t="61142" r="14619" b="3739"/>
          <a:stretch/>
        </p:blipFill>
        <p:spPr>
          <a:xfrm>
            <a:off x="316991" y="505122"/>
            <a:ext cx="4361891" cy="3445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044522" y="505122"/>
            <a:ext cx="7147478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x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y </a:t>
            </a:r>
            <a:r>
              <a:rPr lang="en-US" sz="11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listValues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z =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(x) + 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(y)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091838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sine Function 2D.py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73E9-B20E-B826-5AC2-7E9B43BF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97" y="5090966"/>
            <a:ext cx="2331575" cy="1059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996D1-9F41-915F-7257-0E668387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32148" y="5097316"/>
            <a:ext cx="2331576" cy="1059284"/>
          </a:xfrm>
          <a:prstGeom prst="rect">
            <a:avLst/>
          </a:prstGeom>
        </p:spPr>
      </p:pic>
      <p:pic>
        <p:nvPicPr>
          <p:cNvPr id="1026" name="Picture 2" descr="Southern Cross Station in Melbourne, Australia by Grimshaw">
            <a:extLst>
              <a:ext uri="{FF2B5EF4-FFF2-40B4-BE49-F238E27FC236}">
                <a16:creationId xmlns:a16="http://schemas.microsoft.com/office/drawing/2014/main" id="{0415C912-80D1-F07E-5362-150945BB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323850"/>
            <a:ext cx="29718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2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0 to 2PI in </a:t>
            </a:r>
            <a:r>
              <a:rPr lang="en-US" sz="10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1.0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0 to PI / 2 in </a:t>
            </a:r>
            <a:r>
              <a:rPr lang="en-US" sz="10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z = alpha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3568856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Class01.06 cylindrical coordinates.py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994D9-622E-2308-2E4A-E52C21FE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3" y="214092"/>
            <a:ext cx="3362794" cy="3153215"/>
          </a:xfrm>
          <a:prstGeom prst="rect">
            <a:avLst/>
          </a:prstGeom>
        </p:spPr>
      </p:pic>
      <p:pic>
        <p:nvPicPr>
          <p:cNvPr id="3074" name="Picture 2" descr="Cylindrical Coordinates -- from Wolfram MathWorld">
            <a:extLst>
              <a:ext uri="{FF2B5EF4-FFF2-40B4-BE49-F238E27FC236}">
                <a16:creationId xmlns:a16="http://schemas.microsoft.com/office/drawing/2014/main" id="{7149F364-E85D-419F-AA2B-70EB933D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881697"/>
            <a:ext cx="2127250" cy="26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0D0825B5-B53B-2A22-89D7-EA60AB342BFD}"/>
              </a:ext>
            </a:extLst>
          </p:cNvPr>
          <p:cNvSpPr/>
          <p:nvPr/>
        </p:nvSpPr>
        <p:spPr>
          <a:xfrm>
            <a:off x="2941218" y="5584361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E1B36-6D4C-57EA-93F5-5214EF989A89}"/>
              </a:ext>
            </a:extLst>
          </p:cNvPr>
          <p:cNvSpPr txBox="1"/>
          <p:nvPr/>
        </p:nvSpPr>
        <p:spPr>
          <a:xfrm>
            <a:off x="3425005" y="5457308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ED9C97-2056-8686-4343-49E1A0B917E6}"/>
              </a:ext>
            </a:extLst>
          </p:cNvPr>
          <p:cNvSpPr/>
          <p:nvPr/>
        </p:nvSpPr>
        <p:spPr>
          <a:xfrm rot="16200000">
            <a:off x="2917372" y="4759427"/>
            <a:ext cx="819150" cy="25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A7F01-AD7F-2C05-DDF8-4D6326CB792B}"/>
              </a:ext>
            </a:extLst>
          </p:cNvPr>
          <p:cNvSpPr txBox="1"/>
          <p:nvPr/>
        </p:nvSpPr>
        <p:spPr>
          <a:xfrm>
            <a:off x="3455987" y="4701761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DA843-A28D-72BA-614D-E42636CCB6B6}"/>
              </a:ext>
            </a:extLst>
          </p:cNvPr>
          <p:cNvSpPr txBox="1"/>
          <p:nvPr/>
        </p:nvSpPr>
        <p:spPr>
          <a:xfrm>
            <a:off x="4087628" y="5457308"/>
            <a:ext cx="145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cos(theta)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22B05-F84A-6E87-156E-D3F267C08752}"/>
              </a:ext>
            </a:extLst>
          </p:cNvPr>
          <p:cNvSpPr txBox="1"/>
          <p:nvPr/>
        </p:nvSpPr>
        <p:spPr>
          <a:xfrm>
            <a:off x="4087628" y="5742595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sin(theta)</a:t>
            </a:r>
          </a:p>
        </p:txBody>
      </p:sp>
    </p:spTree>
    <p:extLst>
      <p:ext uri="{BB962C8B-B14F-4D97-AF65-F5344CB8AC3E}">
        <p14:creationId xmlns:p14="http://schemas.microsoft.com/office/powerpoint/2010/main" val="1516516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5855462" y="214092"/>
            <a:ext cx="725424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16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1 in 0.1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z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(alpha)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462425" y="2878424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Class01.07 spherical coordinates.py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9EE21-02BC-1D6E-E504-8016D4D9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5" y="361788"/>
            <a:ext cx="2495898" cy="2324424"/>
          </a:xfrm>
          <a:prstGeom prst="rect">
            <a:avLst/>
          </a:prstGeom>
        </p:spPr>
      </p:pic>
      <p:pic>
        <p:nvPicPr>
          <p:cNvPr id="4098" name="Picture 2" descr="Spherical and Cylindrical Coordinates — Synestias — An Interactive Primer">
            <a:extLst>
              <a:ext uri="{FF2B5EF4-FFF2-40B4-BE49-F238E27FC236}">
                <a16:creationId xmlns:a16="http://schemas.microsoft.com/office/drawing/2014/main" id="{DFB524C3-1E00-6D23-5330-187D6603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5" y="4188948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FBA0AD5B-4D4C-D0FF-B745-F896C168BE02}"/>
              </a:ext>
            </a:extLst>
          </p:cNvPr>
          <p:cNvSpPr/>
          <p:nvPr/>
        </p:nvSpPr>
        <p:spPr>
          <a:xfrm>
            <a:off x="2467525" y="4444079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B00F3-7F44-517D-0202-15DA0B0C59C9}"/>
              </a:ext>
            </a:extLst>
          </p:cNvPr>
          <p:cNvSpPr txBox="1"/>
          <p:nvPr/>
        </p:nvSpPr>
        <p:spPr>
          <a:xfrm>
            <a:off x="2951312" y="4317026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25601-E947-64C4-BBE1-9712A208A41A}"/>
              </a:ext>
            </a:extLst>
          </p:cNvPr>
          <p:cNvSpPr txBox="1"/>
          <p:nvPr/>
        </p:nvSpPr>
        <p:spPr>
          <a:xfrm>
            <a:off x="2667646" y="5490654"/>
            <a:ext cx="2638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cos(theta) * cos(alpha)</a:t>
            </a:r>
          </a:p>
          <a:p>
            <a:r>
              <a:rPr lang="en-US" dirty="0"/>
              <a:t>y = sin(theta) * cos(alpha)</a:t>
            </a:r>
          </a:p>
          <a:p>
            <a:r>
              <a:rPr lang="en-US" dirty="0"/>
              <a:t>Z = sin(alpha)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BCE75CCB-085B-BF21-906D-7DB11935E52D}"/>
              </a:ext>
            </a:extLst>
          </p:cNvPr>
          <p:cNvSpPr/>
          <p:nvPr/>
        </p:nvSpPr>
        <p:spPr>
          <a:xfrm rot="8617046">
            <a:off x="2823895" y="3585152"/>
            <a:ext cx="483787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A45C0-E0AF-3D6E-464B-DE2CC2C601E2}"/>
              </a:ext>
            </a:extLst>
          </p:cNvPr>
          <p:cNvSpPr txBox="1"/>
          <p:nvPr/>
        </p:nvSpPr>
        <p:spPr>
          <a:xfrm>
            <a:off x="3360887" y="3603814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2330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"""Testing pip install specific packages"""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r: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16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1 in 0.1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z = alpha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rs.ObjectColor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\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])              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583075" y="4605624"/>
            <a:ext cx="3829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Class01.08 spherical coordinates with boolean.py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14C5-9B7A-E7F9-8A68-E618B52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7" y="272159"/>
            <a:ext cx="4274183" cy="34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4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2PI in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0 to PI / 2 in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yCount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steps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out the coordinates of each point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[[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)]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xCount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theta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thetaValues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j =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alpha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(theta)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z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(alpha)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pointId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&gt;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):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rs.AddLine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[i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-1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(j &gt;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):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rs.AddLine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-1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],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pointIds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][j])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#sphereId =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rs.AddSphere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 (x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y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z *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zScale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rSphere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#print(sphereId)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#rs.ObjectColor(sphereId, [int(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255), 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255), int(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* 255) ])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j = j +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done!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265539" y="4018884"/>
            <a:ext cx="4156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Class01.09 spherical coordinates with grid.py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91F24-C6C6-20F1-BF57-58B4D673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2" y="214092"/>
            <a:ext cx="351521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2CDEB1-9DBB-82DE-26D5-08AC3FA7595A}"/>
              </a:ext>
            </a:extLst>
          </p:cNvPr>
          <p:cNvSpPr txBox="1"/>
          <p:nvPr/>
        </p:nvSpPr>
        <p:spPr>
          <a:xfrm>
            <a:off x="4937760" y="214092"/>
            <a:ext cx="72542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 python3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rhinoscriptsyntax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is the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rhinoscript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library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configuration?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System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standard base python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System.Collections.Generic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#collections specific library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Rhino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Rhino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Array points along a curve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rs.GetObject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"Select path curve"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exit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count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rs.GetInteger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 of items"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count: exit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points = 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rs.DivideCurve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crv_id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count)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points: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rs.AddPoint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(point)</a:t>
            </a: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65B8-B05E-1C44-6CFB-6F89BE650FA3}"/>
              </a:ext>
            </a:extLst>
          </p:cNvPr>
          <p:cNvSpPr txBox="1"/>
          <p:nvPr/>
        </p:nvSpPr>
        <p:spPr>
          <a:xfrm>
            <a:off x="240175" y="3059668"/>
            <a:ext cx="382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Class01.10 along curve.py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4959-9B97-0F29-6F4D-B7698657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289390"/>
            <a:ext cx="4382112" cy="243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ADA45-50B4-5E0F-4BB1-1E79D459CE36}"/>
              </a:ext>
            </a:extLst>
          </p:cNvPr>
          <p:cNvSpPr txBox="1"/>
          <p:nvPr/>
        </p:nvSpPr>
        <p:spPr>
          <a:xfrm>
            <a:off x="306880" y="3575872"/>
            <a:ext cx="3829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rs.GetObject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(“prompt”)</a:t>
            </a:r>
            <a:endParaRPr lang="en-US" dirty="0"/>
          </a:p>
          <a:p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rs.GetInteger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(“prompt”)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3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0FA-69DF-9C81-9F05-711E380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dirty="0"/>
              <a:t>Class schedule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4AA16-BF56-5B2E-23E7-A61A075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75" y="1299849"/>
            <a:ext cx="8534158" cy="4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9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8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3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838" y="32425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98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723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4838" y="419501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581025" y="1653926"/>
            <a:ext cx="496341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When we create objects in a simple loop, the script "forgets" them immediately after creation.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81025" y="2454026"/>
            <a:ext cx="496341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To perform complex operations like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connecting points with lines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we need a way to store and retrieve these Object IDs based on their grid position [x][y].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81025" y="913060"/>
            <a:ext cx="1158144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The Problem: Managing Data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Concept: Pre-allocating the Matrix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828675" y="1209675"/>
            <a:ext cx="4468117" cy="5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Creating an empty "Map" first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grid = [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0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1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None],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2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[None, None, None] 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Row 3</a:t>
            </a: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# OR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4155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4155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grid = []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row = []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05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	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row.append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([])</a:t>
            </a:r>
          </a:p>
          <a:p>
            <a:pPr lvl="0">
              <a:lnSpc>
                <a:spcPct val="150000"/>
              </a:lnSpc>
            </a:pP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050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grid.append</a:t>
            </a:r>
            <a:r>
              <a:rPr lang="en-US" sz="105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(row)</a:t>
            </a:r>
          </a:p>
          <a:p>
            <a:pPr marL="0" marR="0" lvl="0" indent="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4155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   </a:t>
            </a:r>
          </a:p>
          <a:p>
            <a:pPr marL="0" marR="0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/>
          <p:nvPr/>
        </p:nvSpPr>
        <p:spPr>
          <a:xfrm>
            <a:off x="6095851" y="609600"/>
            <a:ext cx="579072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1: Initialization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6095851" y="1428750"/>
            <a:ext cx="55149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Instead of appending items dynamically, we first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Initialize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 grid of empty containers.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095851" y="2228850"/>
            <a:ext cx="55149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"Pre-allocation" phase sets up the structure of our data before any geometry exists. It's like building the shelves before buying the books.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851" y="581025"/>
            <a:ext cx="551497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581025" y="676275"/>
            <a:ext cx="521158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Initialization Code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581025" y="1495425"/>
            <a:ext cx="496341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Here, we use a nested loop to create a list of lists filled with None.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581025" y="2305050"/>
            <a:ext cx="496341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explicitly defines the dimensions of our data structure before we start doing the heavy work of creating geometry.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6105376" y="590550"/>
            <a:ext cx="5495925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295876" y="685800"/>
            <a:ext cx="51149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1_init_matrix.py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6105376" y="962025"/>
            <a:ext cx="5495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343501" y="1209675"/>
            <a:ext cx="5019675" cy="271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5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5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Main Container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[]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1. Pre-allocation Loop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Create a row of empty slots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empty_row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None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] *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rgbClr val="334155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Add the empty row to the main 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sphere_matrix.append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empty_row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2_populate_matrix.py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28675" y="1209675"/>
            <a:ext cx="4468117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2. Population Loop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Create Geometry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pt = (x*10, y*10, 0)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(pt, 2)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Assign to specific slot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457200" algn="l"/>
                <a:tab pos="685800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We replace 'None' with the 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[x][y]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s_id</a:t>
            </a:r>
            <a:endParaRPr dirty="0"/>
          </a:p>
        </p:txBody>
      </p:sp>
      <p:sp>
        <p:nvSpPr>
          <p:cNvPr id="190" name="Google Shape;190;p20"/>
          <p:cNvSpPr txBox="1"/>
          <p:nvPr/>
        </p:nvSpPr>
        <p:spPr>
          <a:xfrm>
            <a:off x="6095851" y="609600"/>
            <a:ext cx="579072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2: Population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6095851" y="1428750"/>
            <a:ext cx="55149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Now we iterate through our dimensions again.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6095851" y="1924050"/>
            <a:ext cx="5514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time, we create the actual geometry and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assign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the resulting Object ID to the specific slot sphere_matrix[x][y] we prepared earlier.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851" y="581025"/>
            <a:ext cx="551497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581025" y="685800"/>
            <a:ext cx="521158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Step 3: Utilization (Connectivity)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581025" y="2038350"/>
            <a:ext cx="49634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Finally, we run a third iteration to use the stored data.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581025" y="2533650"/>
            <a:ext cx="496341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Because every ID is exactly where we expect it to be, we can look "backwards" to [x-1] or [y-1] to draw connection lines without errors.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6105376" y="590550"/>
            <a:ext cx="5495925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295876" y="685800"/>
            <a:ext cx="51149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3_connect_matrix.py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105376" y="962025"/>
            <a:ext cx="5495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6343501" y="1209675"/>
            <a:ext cx="50196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3. Utilization Loop (Connectivity)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xCount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for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</a:t>
            </a: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range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yCount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# Connect to previous neighbor in 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if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x &gt; 0: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prev_x_id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[x-1][y]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	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rs.AddLine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prev_x_id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			# Connect to previous neighbor in Y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if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y &gt; 0: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			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prev_y_id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sphere_matrix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[x][y-1]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28600" algn="l"/>
                <a:tab pos="576263" algn="l"/>
                <a:tab pos="804863" algn="l"/>
              </a:tabLst>
            </a:pPr>
            <a:r>
              <a:rPr lang="en-US" sz="1200" b="0" i="0" u="none" strike="noStrike" cap="none" dirty="0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			</a:t>
            </a:r>
            <a:r>
              <a:rPr lang="en-US" sz="1200" b="0" i="0" u="none" strike="noStrike" cap="none" dirty="0" err="1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rs.AddLine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current_id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200" b="0" i="0" u="none" strike="noStrike" cap="none" dirty="0" err="1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prev_y_id</a:t>
            </a:r>
            <a:r>
              <a:rPr lang="en-US" sz="1200" b="0" i="0" u="none" strike="noStrike" cap="none" dirty="0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581025"/>
            <a:ext cx="4963417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590550" y="590550"/>
            <a:ext cx="4944367" cy="381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81050" y="685800"/>
            <a:ext cx="45633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Class01.10 Boolean.py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590550" y="962025"/>
            <a:ext cx="494436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828675" y="1209675"/>
            <a:ext cx="4468117" cy="396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sphereIds = []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1. Create Array of small spheres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theta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thetaValues: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for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alpha </a:t>
            </a:r>
            <a:r>
              <a:rPr lang="en-US" sz="1200" b="0" i="0" u="none" strike="noStrike" cap="none">
                <a:solidFill>
                  <a:srgbClr val="D946EF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in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alphaValues: </a:t>
            </a: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... (Spherical Math) ...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s_id =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(pt, 2) sphereIds.append(s_id)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2. Create one large solid 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big_sphere =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rs.AddSphere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((0,0,0), 10)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3. Mass Boolean Operation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# Subtract ALL small spheres from the big one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>
                <a:solidFill>
                  <a:srgbClr val="0EA5E9"/>
                </a:solidFill>
                <a:latin typeface="Fira Code SemiBold"/>
                <a:ea typeface="Fira Code SemiBold"/>
                <a:cs typeface="Fira Code SemiBold"/>
                <a:sym typeface="Fira Code SemiBold"/>
              </a:rPr>
              <a:t>rs.BooleanDifference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(big_sphere, sphereIds)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6095851" y="581025"/>
            <a:ext cx="579072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Mass Operations</a:t>
            </a:r>
            <a:endParaRPr dirty="0"/>
          </a:p>
        </p:txBody>
      </p:sp>
      <p:sp>
        <p:nvSpPr>
          <p:cNvPr id="217" name="Google Shape;217;p22"/>
          <p:cNvSpPr txBox="1"/>
          <p:nvPr/>
        </p:nvSpPr>
        <p:spPr>
          <a:xfrm>
            <a:off x="6095851" y="1933575"/>
            <a:ext cx="55149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Arrays aren't just for lines. We can pass the entire list of IDs into functions like rs.BooleanDifference.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6095851" y="2743200"/>
            <a:ext cx="55149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This allows us to treat thousands of generated objects as a single "Set" for operations, creating complex porous geometries like the one shown in Class01.10.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EB97-D599-2625-416E-96366F29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Assignment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AA9B-B64E-2765-D2E7-675533BC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540"/>
            <a:ext cx="10515600" cy="49044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something innovative with a 1D, 2D, or 3D grid</a:t>
            </a:r>
          </a:p>
          <a:p>
            <a:pPr lvl="1"/>
            <a:r>
              <a:rPr lang="en-US" dirty="0"/>
              <a:t>Transformations of the grid</a:t>
            </a:r>
          </a:p>
          <a:p>
            <a:pPr lvl="1"/>
            <a:r>
              <a:rPr lang="en-US" dirty="0"/>
              <a:t>Different objects, grid on the points, etc.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Downstream operations,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7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CADA-2DEC-BEDE-0BAE-673F18DA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7544-B964-FF01-D8FC-500D8BE7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72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the AI coding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D0EA6-2405-0EBA-A638-5740094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visual studio code 	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			</a:t>
            </a:r>
            <a:r>
              <a:rPr lang="en-US" dirty="0">
                <a:hlinkClick r:id="rId3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desktop		</a:t>
            </a:r>
            <a:r>
              <a:rPr lang="en-US" dirty="0">
                <a:hlinkClick r:id="rId4"/>
              </a:rPr>
              <a:t>https://desktop.github.com/download/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registration</a:t>
            </a:r>
          </a:p>
          <a:p>
            <a:r>
              <a:rPr lang="en-US" dirty="0"/>
              <a:t>Access Copilot from VS Code</a:t>
            </a:r>
          </a:p>
          <a:p>
            <a:r>
              <a:rPr lang="en-US" dirty="0"/>
              <a:t>Setting up the </a:t>
            </a:r>
            <a:r>
              <a:rPr lang="en-US" dirty="0" err="1"/>
              <a:t>RhinoPython</a:t>
            </a:r>
            <a:r>
              <a:rPr lang="en-US" dirty="0"/>
              <a:t> “integration”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9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CE67-024A-4639-E02E-DFEA409C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Today –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8D96-004F-6DE9-F64C-3762EAB4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011103"/>
          </a:xfrm>
        </p:spPr>
        <p:txBody>
          <a:bodyPr>
            <a:normAutofit/>
          </a:bodyPr>
          <a:lstStyle/>
          <a:p>
            <a:r>
              <a:rPr lang="en-US" dirty="0"/>
              <a:t>Setting up the development &amp; AI environment</a:t>
            </a:r>
          </a:p>
          <a:p>
            <a:r>
              <a:rPr lang="en-US" dirty="0"/>
              <a:t>Importing necessary libraries</a:t>
            </a:r>
          </a:p>
          <a:p>
            <a:r>
              <a:rPr lang="en-US" b="1" dirty="0"/>
              <a:t>All things “Grids”</a:t>
            </a:r>
            <a:endParaRPr lang="en-US" dirty="0"/>
          </a:p>
          <a:p>
            <a:r>
              <a:rPr lang="en-US" dirty="0"/>
              <a:t>Variables, including returned Rhino IDs from creating objects</a:t>
            </a:r>
          </a:p>
          <a:p>
            <a:r>
              <a:rPr lang="en-US" dirty="0" err="1"/>
              <a:t>rs.Add</a:t>
            </a:r>
            <a:r>
              <a:rPr lang="en-US" dirty="0"/>
              <a:t> functions</a:t>
            </a:r>
          </a:p>
          <a:p>
            <a:r>
              <a:rPr lang="en-US" dirty="0" err="1"/>
              <a:t>rsGetX</a:t>
            </a:r>
            <a:r>
              <a:rPr lang="en-US" dirty="0"/>
              <a:t> functions</a:t>
            </a:r>
          </a:p>
          <a:p>
            <a:r>
              <a:rPr lang="en-US" dirty="0"/>
              <a:t>range() and </a:t>
            </a:r>
            <a:r>
              <a:rPr lang="en-US" dirty="0" err="1"/>
              <a:t>np.arange</a:t>
            </a:r>
            <a:r>
              <a:rPr lang="en-US" dirty="0"/>
              <a:t>()</a:t>
            </a:r>
          </a:p>
          <a:p>
            <a:r>
              <a:rPr lang="en-US" dirty="0"/>
              <a:t>looping</a:t>
            </a:r>
          </a:p>
          <a:p>
            <a:r>
              <a:rPr lang="en-US" dirty="0"/>
              <a:t>Short homework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8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C461-B966-1B03-3E27-B543B3E8D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1869-77E4-5523-AF2E-87E94DEB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Vibe coding  </a:t>
            </a:r>
            <a:r>
              <a:rPr lang="en-US" i="1" dirty="0"/>
              <a:t>new!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48F27-D84F-07AD-D2B1-FA729FB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2079"/>
            <a:ext cx="10008358" cy="54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C0AB5FB9-E03E-4D2F-AB91-DA3F1855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9" y="0"/>
            <a:ext cx="500198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512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https://developer.rhino3d.com/guides/rhinopython/</a:t>
            </a:r>
          </a:p>
        </p:txBody>
      </p:sp>
    </p:spTree>
    <p:extLst>
      <p:ext uri="{BB962C8B-B14F-4D97-AF65-F5344CB8AC3E}">
        <p14:creationId xmlns:p14="http://schemas.microsoft.com/office/powerpoint/2010/main" val="12849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476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https://www.w3schools.com/python/default.asp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FC74D6-FBC7-9ED3-3847-7CE6E1711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07"/>
          <a:stretch/>
        </p:blipFill>
        <p:spPr>
          <a:xfrm>
            <a:off x="236221" y="0"/>
            <a:ext cx="451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C6F9AB-F8FD-CAB6-2845-ECC20BD89E10}"/>
              </a:ext>
            </a:extLst>
          </p:cNvPr>
          <p:cNvSpPr txBox="1"/>
          <p:nvPr/>
        </p:nvSpPr>
        <p:spPr>
          <a:xfrm>
            <a:off x="5914409" y="265286"/>
            <a:ext cx="532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https://developer.rhino3d.com/api/RhinoScriptSyntax/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3FFCE12-5FB8-4BEE-F071-A6C07892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0" y="137160"/>
            <a:ext cx="5501640" cy="6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</TotalTime>
  <Words>3840</Words>
  <Application>Microsoft Office PowerPoint</Application>
  <PresentationFormat>Widescreen</PresentationFormat>
  <Paragraphs>585</Paragraphs>
  <Slides>36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Consolas</vt:lpstr>
      <vt:lpstr>Fira Code</vt:lpstr>
      <vt:lpstr>Fira Code SemiBold</vt:lpstr>
      <vt:lpstr>Inter</vt:lpstr>
      <vt:lpstr>MS Shell Dlg 2</vt:lpstr>
      <vt:lpstr>Symbol</vt:lpstr>
      <vt:lpstr>Office Theme</vt:lpstr>
      <vt:lpstr>Advanced Design Scripting &amp; Parametrics</vt:lpstr>
      <vt:lpstr>Class motivations</vt:lpstr>
      <vt:lpstr>Class schedule</vt:lpstr>
      <vt:lpstr>Setting up the AI coding environment</vt:lpstr>
      <vt:lpstr>Today – key concepts</vt:lpstr>
      <vt:lpstr>Vibe coding  new!</vt:lpstr>
      <vt:lpstr>PowerPoint Presentation</vt:lpstr>
      <vt:lpstr>PowerPoint Presentation</vt:lpstr>
      <vt:lpstr>PowerPoint Presentation</vt:lpstr>
      <vt:lpstr>Setting up the AI coding environment</vt:lpstr>
      <vt:lpstr>RhinoPython integration: Create an Alias</vt:lpstr>
      <vt:lpstr>Basic importing of libraries</vt:lpstr>
      <vt:lpstr>PowerPoint Presentation</vt:lpstr>
      <vt:lpstr>PowerPoint Presentation</vt:lpstr>
      <vt:lpstr>Starter file for our class: Class01.00 Starter.py</vt:lpstr>
      <vt:lpstr>Starter file for our class: Class01.00 Starter.py</vt:lpstr>
      <vt:lpstr>range() # python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Assignment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Dennis R. Shelden</dc:creator>
  <cp:lastModifiedBy>Shelden, Dennis Robert</cp:lastModifiedBy>
  <cp:revision>26</cp:revision>
  <dcterms:created xsi:type="dcterms:W3CDTF">2024-01-16T00:17:19Z</dcterms:created>
  <dcterms:modified xsi:type="dcterms:W3CDTF">2026-01-25T16:21:08Z</dcterms:modified>
</cp:coreProperties>
</file>